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84" r:id="rId1"/>
  </p:sldMasterIdLst>
  <p:notesMasterIdLst>
    <p:notesMasterId r:id="rId12"/>
  </p:notesMasterIdLst>
  <p:sldIdLst>
    <p:sldId id="256" r:id="rId2"/>
    <p:sldId id="289" r:id="rId3"/>
    <p:sldId id="321" r:id="rId4"/>
    <p:sldId id="324" r:id="rId5"/>
    <p:sldId id="325" r:id="rId6"/>
    <p:sldId id="326" r:id="rId7"/>
    <p:sldId id="328" r:id="rId8"/>
    <p:sldId id="290" r:id="rId9"/>
    <p:sldId id="293" r:id="rId10"/>
    <p:sldId id="329" r:id="rId11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פתיחה" id="{12B6A9FE-D44B-4CF9-AD65-35D6FF685FFE}">
          <p14:sldIdLst>
            <p14:sldId id="256"/>
            <p14:sldId id="289"/>
            <p14:sldId id="321"/>
            <p14:sldId id="324"/>
            <p14:sldId id="325"/>
            <p14:sldId id="326"/>
            <p14:sldId id="328"/>
            <p14:sldId id="290"/>
            <p14:sldId id="293"/>
            <p14:sldId id="32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975" autoAdjust="0"/>
    <p:restoredTop sz="81258" autoAdjust="0"/>
  </p:normalViewPr>
  <p:slideViewPr>
    <p:cSldViewPr snapToGrid="0">
      <p:cViewPr varScale="1">
        <p:scale>
          <a:sx n="72" d="100"/>
          <a:sy n="72" d="100"/>
        </p:scale>
        <p:origin x="100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A3013AC3-D02B-43A5-895D-B989D9E37B41}" type="datetimeFigureOut">
              <a:rPr lang="he-IL" smtClean="0"/>
              <a:t>ל'/חשון/תשע"ו</a:t>
            </a:fld>
            <a:endParaRPr lang="he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CCFE219C-565F-4988-BFB5-A3CA33E24F5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7718709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jcya.org.il/%D7%99%D7%96%D7%9E%D7%95%D7%AA-%D7%AA%D7%A8%D7%91%D7%95%D7%AA-%D7%95%D7%90%D7%9E%D7%A0%D7%95%D7%AA/%D7%A7%D7%95%D7%A8%D7%A1-%D7%9E%D7%91%D7%95%D7%90-%D7%9C%D7%A1%D7%98%D7%90%D7%A8%D7%98%D7%90%D7%A4-%D7%9E%D7%91%D7%99%D7%AA-%D7%94%D7%99%D7%95%D7%A6%D7%A8-%D7%A9%D7%9C-%D7%90%D7%99%D7%A0%D7%98%D7%9C/</a:t>
            </a:r>
            <a:r>
              <a:rPr lang="he-IL" dirty="0" smtClean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FE219C-565F-4988-BFB5-A3CA33E24F5A}" type="slidenum">
              <a:rPr lang="he-IL" smtClean="0"/>
              <a:t>1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7868300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 smtClean="0"/>
              <a:t>רצון לשנות את העולם</a:t>
            </a:r>
          </a:p>
          <a:p>
            <a:r>
              <a:rPr lang="he-IL" dirty="0" smtClean="0"/>
              <a:t>להיות</a:t>
            </a:r>
            <a:r>
              <a:rPr lang="he-IL" baseline="0" dirty="0" smtClean="0"/>
              <a:t> משהו גדול מזה</a:t>
            </a:r>
          </a:p>
          <a:p>
            <a:r>
              <a:rPr lang="he-IL" baseline="0" dirty="0" smtClean="0"/>
              <a:t>להשפיע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FE219C-565F-4988-BFB5-A3CA33E24F5A}" type="slidenum">
              <a:rPr lang="he-IL" smtClean="0"/>
              <a:t>9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43501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jcya.org.il/%D7%99%D7%96%D7%9E%D7%95%D7%AA-%D7%AA%D7%A8%D7%91%D7%95%D7%AA-%D7%95%D7%90%D7%9E%D7%A0%D7%95%D7%AA/%D7%A7%D7%95%D7%A8%D7%A1-%D7%9E%D7%91%D7%95%D7%90-%D7%9C%D7%A1%D7%98%D7%90%D7%A8%D7%98%D7%90%D7%A4-%D7%9E%D7%91%D7%99%D7%AA-%D7%94%D7%99%D7%95%D7%A6%D7%A8-%D7%A9%D7%9C-%D7%90%D7%99%D7%A0%D7%98%D7%9C/</a:t>
            </a:r>
            <a:r>
              <a:rPr lang="he-IL" dirty="0" smtClean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FE219C-565F-4988-BFB5-A3CA33E24F5A}" type="slidenum">
              <a:rPr lang="he-IL" smtClean="0"/>
              <a:t>10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4505927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he-IL" smtClean="0"/>
              <a:t>לחץ כדי לערוך סגנון כותרת של תבנית בסיס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e-IL" smtClean="0"/>
              <a:t>לחץ כדי לערוך סגנון כותרת משנה של תבנית בסיס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ED221-92F4-4926-B60F-2D7A2C6BE8AD}" type="datetimeFigureOut">
              <a:rPr lang="en-US" smtClean="0"/>
              <a:pPr/>
              <a:t>11/12/2015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A690B-FC85-4A0E-8C9F-09602A04B9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6904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he-IL" smtClean="0"/>
              <a:t>לחץ כדי לערוך סגנון כותרת של תבנית בסיס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e-IL" smtClean="0"/>
              <a:t>לחץ על הסמל כדי להוסיף תמונה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 smtClean="0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ED221-92F4-4926-B60F-2D7A2C6BE8AD}" type="datetimeFigureOut">
              <a:rPr lang="en-US" smtClean="0"/>
              <a:pPr/>
              <a:t>11/12/2015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A690B-FC85-4A0E-8C9F-09602A04B9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1029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smtClean="0"/>
              <a:t>לחץ כדי לערוך סגנון כותרת של תבנית בסיס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 smtClean="0"/>
              <a:t>לחץ כדי לערוך סגנונות טקסט של תבנית בסיס</a:t>
            </a:r>
          </a:p>
          <a:p>
            <a:pPr lvl="1"/>
            <a:r>
              <a:rPr lang="he-IL" smtClean="0"/>
              <a:t>רמה שנייה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ED221-92F4-4926-B60F-2D7A2C6BE8AD}" type="datetimeFigureOut">
              <a:rPr lang="en-US" smtClean="0"/>
              <a:pPr/>
              <a:t>11/12/2015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A690B-FC85-4A0E-8C9F-09602A04B9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5588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he-IL" smtClean="0"/>
              <a:t>לחץ כדי לערוך סגנון כותרת של תבנית בסיס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he-IL" smtClean="0"/>
              <a:t>לחץ כדי לערוך סגנונות טקסט של תבנית בסיס</a:t>
            </a:r>
          </a:p>
          <a:p>
            <a:pPr lvl="1"/>
            <a:r>
              <a:rPr lang="he-IL" smtClean="0"/>
              <a:t>רמה שנייה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ED221-92F4-4926-B60F-2D7A2C6BE8AD}" type="datetimeFigureOut">
              <a:rPr lang="en-US" smtClean="0"/>
              <a:pPr/>
              <a:t>11/12/2015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A690B-FC85-4A0E-8C9F-09602A04B9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7653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 smtClean="0"/>
              <a:t>לחץ כדי לערוך סגנונות טקסט של תבנית בסיס</a:t>
            </a:r>
          </a:p>
          <a:p>
            <a:pPr lvl="1"/>
            <a:r>
              <a:rPr lang="he-IL" smtClean="0"/>
              <a:t>רמה שנייה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ED221-92F4-4926-B60F-2D7A2C6BE8AD}" type="datetimeFigureOut">
              <a:rPr lang="en-US" smtClean="0"/>
              <a:pPr/>
              <a:t>11/12/2015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A690B-FC85-4A0E-8C9F-09602A04B993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מחבר ישר 7"/>
          <p:cNvCxnSpPr/>
          <p:nvPr/>
        </p:nvCxnSpPr>
        <p:spPr>
          <a:xfrm>
            <a:off x="3302000" y="1143001"/>
            <a:ext cx="5588000" cy="121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17723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>
            <a:noAutofit/>
          </a:bodyPr>
          <a:lstStyle>
            <a:lvl1pPr algn="ctr">
              <a:defRPr sz="4800" b="1" cap="all">
                <a:solidFill>
                  <a:schemeClr val="tx1"/>
                </a:solidFill>
              </a:defRPr>
            </a:lvl1pPr>
          </a:lstStyle>
          <a:p>
            <a:r>
              <a:rPr lang="he-IL" dirty="0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 smtClean="0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ED221-92F4-4926-B60F-2D7A2C6BE8AD}" type="datetimeFigureOut">
              <a:rPr lang="en-US" smtClean="0"/>
              <a:pPr/>
              <a:t>11/12/2015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A690B-FC85-4A0E-8C9F-09602A04B9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438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4406900"/>
            <a:ext cx="12192000" cy="24511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883150"/>
            <a:ext cx="10363200" cy="1362075"/>
          </a:xfrm>
        </p:spPr>
        <p:txBody>
          <a:bodyPr anchor="t">
            <a:noAutofit/>
          </a:bodyPr>
          <a:lstStyle>
            <a:lvl1pPr algn="ctr">
              <a:defRPr sz="4800" b="1" cap="all">
                <a:solidFill>
                  <a:schemeClr val="tx1"/>
                </a:solidFill>
              </a:defRPr>
            </a:lvl1pPr>
          </a:lstStyle>
          <a:p>
            <a:r>
              <a:rPr lang="he-IL" dirty="0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 smtClean="0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ED221-92F4-4926-B60F-2D7A2C6BE8AD}" type="datetimeFigureOut">
              <a:rPr lang="en-US" smtClean="0"/>
              <a:pPr/>
              <a:t>11/12/2015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A690B-FC85-4A0E-8C9F-09602A04B9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6586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smtClean="0"/>
              <a:t>לחץ כדי לערוך סגנון כותרת של תבנית בסיס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he-IL" smtClean="0"/>
              <a:t>לחץ כדי לערוך סגנונות טקסט של תבנית בסיס</a:t>
            </a:r>
          </a:p>
          <a:p>
            <a:pPr lvl="1"/>
            <a:r>
              <a:rPr lang="he-IL" smtClean="0"/>
              <a:t>רמה שנייה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he-IL" smtClean="0"/>
              <a:t>לחץ כדי לערוך סגנונות טקסט של תבנית בסיס</a:t>
            </a:r>
          </a:p>
          <a:p>
            <a:pPr lvl="1"/>
            <a:r>
              <a:rPr lang="he-IL" smtClean="0"/>
              <a:t>רמה שנייה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ED221-92F4-4926-B60F-2D7A2C6BE8AD}" type="datetimeFigureOut">
              <a:rPr lang="en-US" smtClean="0"/>
              <a:pPr/>
              <a:t>11/12/2015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A690B-FC85-4A0E-8C9F-09602A04B9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7475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e-IL" smtClean="0"/>
              <a:t>לחץ כדי לערוך סגנון כותרת של תבנית בסיס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 smtClean="0"/>
              <a:t>לחץ כדי לערוך סגנונות טקסט של תבנית בסיס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he-IL" smtClean="0"/>
              <a:t>לחץ כדי לערוך סגנונות טקסט של תבנית בסיס</a:t>
            </a:r>
          </a:p>
          <a:p>
            <a:pPr lvl="1"/>
            <a:r>
              <a:rPr lang="he-IL" smtClean="0"/>
              <a:t>רמה שנייה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 smtClean="0"/>
              <a:t>לחץ כדי לערוך סגנונות טקסט של תבנית בסיס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he-IL" smtClean="0"/>
              <a:t>לחץ כדי לערוך סגנונות טקסט של תבנית בסיס</a:t>
            </a:r>
          </a:p>
          <a:p>
            <a:pPr lvl="1"/>
            <a:r>
              <a:rPr lang="he-IL" smtClean="0"/>
              <a:t>רמה שנייה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ED221-92F4-4926-B60F-2D7A2C6BE8AD}" type="datetimeFigureOut">
              <a:rPr lang="en-US" smtClean="0"/>
              <a:pPr/>
              <a:t>11/12/2015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A690B-FC85-4A0E-8C9F-09602A04B9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360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ED221-92F4-4926-B60F-2D7A2C6BE8AD}" type="datetimeFigureOut">
              <a:rPr lang="en-US" smtClean="0"/>
              <a:pPr/>
              <a:t>11/12/2015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A690B-FC85-4A0E-8C9F-09602A04B9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763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ED221-92F4-4926-B60F-2D7A2C6BE8AD}" type="datetimeFigureOut">
              <a:rPr lang="en-US" smtClean="0"/>
              <a:pPr/>
              <a:t>11/12/2015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A690B-FC85-4A0E-8C9F-09602A04B9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268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he-IL" smtClean="0"/>
              <a:t>לחץ כדי לערוך סגנון כותרת של תבנית בסיס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 smtClean="0"/>
              <a:t>לחץ כדי לערוך סגנונות טקסט של תבנית בסיס</a:t>
            </a:r>
          </a:p>
          <a:p>
            <a:pPr lvl="1"/>
            <a:r>
              <a:rPr lang="he-IL" smtClean="0"/>
              <a:t>רמה שנייה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 smtClean="0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ED221-92F4-4926-B60F-2D7A2C6BE8AD}" type="datetimeFigureOut">
              <a:rPr lang="en-US" smtClean="0"/>
              <a:pPr/>
              <a:t>11/12/2015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A690B-FC85-4A0E-8C9F-09602A04B9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3231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e-IL" smtClean="0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e-IL" dirty="0" smtClean="0"/>
              <a:t>לחץ כדי לערוך סגנונות טקסט של תבנית בסיס</a:t>
            </a:r>
          </a:p>
          <a:p>
            <a:pPr lvl="1"/>
            <a:r>
              <a:rPr lang="he-IL" dirty="0" smtClean="0"/>
              <a:t>רמה שנייה</a:t>
            </a:r>
          </a:p>
          <a:p>
            <a:pPr lvl="2"/>
            <a:r>
              <a:rPr lang="he-IL" dirty="0" smtClean="0"/>
              <a:t>רמה שלישית</a:t>
            </a:r>
          </a:p>
          <a:p>
            <a:pPr lvl="3"/>
            <a:r>
              <a:rPr lang="he-IL" dirty="0" smtClean="0"/>
              <a:t>רמה רביעית</a:t>
            </a:r>
          </a:p>
          <a:p>
            <a:pPr lvl="4"/>
            <a:r>
              <a:rPr lang="he-IL" dirty="0" smtClean="0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2ED221-92F4-4926-B60F-2D7A2C6BE8AD}" type="datetimeFigureOut">
              <a:rPr lang="en-US" smtClean="0"/>
              <a:pPr/>
              <a:t>11/12/2015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AA690B-FC85-4A0E-8C9F-09602A04B9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4314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96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</p:sldLayoutIdLst>
  <p:timing>
    <p:tnLst>
      <p:par>
        <p:cTn id="1" dur="indefinite" restart="never" nodeType="tmRoot"/>
      </p:par>
    </p:tnLst>
  </p:timing>
  <p:txStyles>
    <p:titleStyle>
      <a:lvl1pPr algn="ctr" defTabSz="914400" rtl="1" eaLnBrk="1" latinLnBrk="0" hangingPunct="1"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Tahoma" pitchFamily="34" charset="0"/>
          <a:cs typeface="+mj-cs"/>
        </a:defRPr>
      </a:lvl1pPr>
    </p:titleStyle>
    <p:bodyStyle>
      <a:lvl1pPr marL="342900" indent="-342900" algn="r" defTabSz="914400" rtl="1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Tahoma" pitchFamily="34" charset="0"/>
          <a:cs typeface="+mj-cs"/>
        </a:defRPr>
      </a:lvl1pPr>
      <a:lvl2pPr marL="742950" indent="-285750" algn="r" defTabSz="914400" rtl="1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Tahoma" pitchFamily="34" charset="0"/>
          <a:cs typeface="+mj-cs"/>
        </a:defRPr>
      </a:lvl2pPr>
      <a:lvl3pPr marL="1143000" indent="-228600" algn="r" defTabSz="914400" rtl="1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Tahoma" pitchFamily="34" charset="0"/>
          <a:cs typeface="+mj-cs"/>
        </a:defRPr>
      </a:lvl3pPr>
      <a:lvl4pPr marL="1600200" indent="-228600" algn="r" defTabSz="914400" rtl="1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Tahoma" pitchFamily="34" charset="0"/>
          <a:cs typeface="+mj-cs"/>
        </a:defRPr>
      </a:lvl4pPr>
      <a:lvl5pPr marL="2057400" indent="-228600" algn="r" defTabSz="914400" rtl="1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Tahoma" pitchFamily="34" charset="0"/>
          <a:cs typeface="+mj-cs"/>
        </a:defRPr>
      </a:lvl5pPr>
      <a:lvl6pPr marL="2514600" indent="-228600" algn="r" defTabSz="914400" rtl="1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41140" y="4614530"/>
            <a:ext cx="12233140" cy="224347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035273"/>
            <a:ext cx="10363200" cy="1470025"/>
          </a:xfrm>
        </p:spPr>
        <p:txBody>
          <a:bodyPr>
            <a:noAutofit/>
          </a:bodyPr>
          <a:lstStyle/>
          <a:p>
            <a:r>
              <a:rPr lang="he-IL" sz="6600" dirty="0" smtClean="0"/>
              <a:t>קורס + סדנא</a:t>
            </a:r>
            <a:r>
              <a:rPr lang="he-IL" sz="8800" dirty="0" smtClean="0"/>
              <a:t/>
            </a:r>
            <a:br>
              <a:rPr lang="he-IL" sz="8800" dirty="0" smtClean="0"/>
            </a:br>
            <a:r>
              <a:rPr lang="he-IL" sz="8800" dirty="0" smtClean="0"/>
              <a:t>מבוא ליזמות</a:t>
            </a:r>
            <a:endParaRPr lang="he-IL" sz="8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86127" y="5474825"/>
            <a:ext cx="3720677" cy="622532"/>
          </a:xfrm>
        </p:spPr>
        <p:txBody>
          <a:bodyPr>
            <a:normAutofit/>
          </a:bodyPr>
          <a:lstStyle/>
          <a:p>
            <a:pPr algn="l"/>
            <a:r>
              <a:rPr lang="he-IL" dirty="0" smtClean="0">
                <a:solidFill>
                  <a:schemeClr val="bg1"/>
                </a:solidFill>
              </a:rPr>
              <a:t>בשיתוף:</a:t>
            </a:r>
            <a:endParaRPr lang="he-IL" dirty="0">
              <a:solidFill>
                <a:schemeClr val="bg1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3891516" y="5205053"/>
            <a:ext cx="4139577" cy="1162077"/>
            <a:chOff x="1839384" y="4454820"/>
            <a:chExt cx="7627106" cy="2141108"/>
          </a:xfrm>
        </p:grpSpPr>
        <p:pic>
          <p:nvPicPr>
            <p:cNvPr id="1026" name="Picture 2" descr="http://jcya.org.il/wp-content/uploads/2015/08/small_logo_100X100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21156" y="4492377"/>
              <a:ext cx="2045334" cy="20659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http://i58.tinypic.com/2q9yzjs.pn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66715" y="4742815"/>
              <a:ext cx="2184542" cy="14458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 descr="Logo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39384" y="4454820"/>
              <a:ext cx="2656847" cy="21411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" name="Subtitle 2"/>
          <p:cNvSpPr txBox="1">
            <a:spLocks/>
          </p:cNvSpPr>
          <p:nvPr/>
        </p:nvSpPr>
        <p:spPr>
          <a:xfrm>
            <a:off x="3090441" y="3427710"/>
            <a:ext cx="6011118" cy="65206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1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Tahoma" pitchFamily="34" charset="0"/>
                <a:cs typeface="+mj-cs"/>
              </a:defRPr>
            </a:lvl1pPr>
            <a:lvl2pPr marL="457200" indent="0" algn="ctr" defTabSz="914400" rtl="1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Tahoma" pitchFamily="34" charset="0"/>
                <a:cs typeface="+mj-cs"/>
              </a:defRPr>
            </a:lvl2pPr>
            <a:lvl3pPr marL="914400" indent="0" algn="ctr" defTabSz="914400" rtl="1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Tahoma" pitchFamily="34" charset="0"/>
                <a:cs typeface="+mj-cs"/>
              </a:defRPr>
            </a:lvl3pPr>
            <a:lvl4pPr marL="1371600" indent="0" algn="ctr" defTabSz="914400" rtl="1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Tahoma" pitchFamily="34" charset="0"/>
                <a:cs typeface="+mj-cs"/>
              </a:defRPr>
            </a:lvl4pPr>
            <a:lvl5pPr marL="1828800" indent="0" algn="ctr" defTabSz="914400" rtl="1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Tahoma" pitchFamily="34" charset="0"/>
                <a:cs typeface="+mj-cs"/>
              </a:defRPr>
            </a:lvl5pPr>
            <a:lvl6pPr marL="2286000" indent="0" algn="ctr" defTabSz="914400" rtl="1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1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1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1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e-IL" dirty="0" smtClean="0">
                <a:solidFill>
                  <a:schemeClr val="tx1"/>
                </a:solidFill>
              </a:rPr>
              <a:t>מחזור ראשון: ספטמבר - נובמבר 2015</a:t>
            </a:r>
            <a:endParaRPr lang="he-IL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6445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41140" y="4614530"/>
            <a:ext cx="12233140" cy="224347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821702"/>
            <a:ext cx="10363200" cy="1470025"/>
          </a:xfrm>
        </p:spPr>
        <p:txBody>
          <a:bodyPr>
            <a:noAutofit/>
          </a:bodyPr>
          <a:lstStyle/>
          <a:p>
            <a:r>
              <a:rPr lang="he-IL" sz="6600" dirty="0" smtClean="0"/>
              <a:t>תודה שבאתם.</a:t>
            </a:r>
            <a:br>
              <a:rPr lang="he-IL" sz="6600" dirty="0" smtClean="0"/>
            </a:br>
            <a:r>
              <a:rPr lang="he-IL" sz="6600" dirty="0" smtClean="0"/>
              <a:t>נתראה במחזור הבא</a:t>
            </a:r>
            <a:endParaRPr lang="he-IL" sz="8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86127" y="5474825"/>
            <a:ext cx="3720677" cy="622532"/>
          </a:xfrm>
        </p:spPr>
        <p:txBody>
          <a:bodyPr>
            <a:normAutofit/>
          </a:bodyPr>
          <a:lstStyle/>
          <a:p>
            <a:pPr algn="l"/>
            <a:r>
              <a:rPr lang="he-IL" dirty="0" smtClean="0">
                <a:solidFill>
                  <a:schemeClr val="bg1"/>
                </a:solidFill>
              </a:rPr>
              <a:t>בשיתוף:</a:t>
            </a:r>
            <a:endParaRPr lang="he-IL" dirty="0">
              <a:solidFill>
                <a:schemeClr val="bg1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3891516" y="5205053"/>
            <a:ext cx="4139577" cy="1162077"/>
            <a:chOff x="1839384" y="4454820"/>
            <a:chExt cx="7627106" cy="2141108"/>
          </a:xfrm>
        </p:grpSpPr>
        <p:pic>
          <p:nvPicPr>
            <p:cNvPr id="1026" name="Picture 2" descr="http://jcya.org.il/wp-content/uploads/2015/08/small_logo_100X100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21156" y="4492377"/>
              <a:ext cx="2045334" cy="20659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http://i58.tinypic.com/2q9yzjs.pn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66715" y="4742815"/>
              <a:ext cx="2184542" cy="14458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 descr="Logo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39384" y="4454820"/>
              <a:ext cx="2656847" cy="21411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540167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1" y="1393302"/>
            <a:ext cx="7963383" cy="1821566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4400" dirty="0" smtClean="0"/>
              <a:t>מציאת רעיון</a:t>
            </a:r>
            <a:endParaRPr lang="he-IL" sz="4400" dirty="0"/>
          </a:p>
        </p:txBody>
      </p:sp>
      <p:sp>
        <p:nvSpPr>
          <p:cNvPr id="5" name="Rectangle 4"/>
          <p:cNvSpPr/>
          <p:nvPr/>
        </p:nvSpPr>
        <p:spPr>
          <a:xfrm>
            <a:off x="1" y="3214868"/>
            <a:ext cx="6141178" cy="1821566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4400" dirty="0" smtClean="0"/>
              <a:t>פיתוח ועיצוב אפליקציה </a:t>
            </a:r>
            <a:endParaRPr lang="he-IL" sz="4400" dirty="0"/>
          </a:p>
        </p:txBody>
      </p:sp>
      <p:sp>
        <p:nvSpPr>
          <p:cNvPr id="6" name="Rectangle 5"/>
          <p:cNvSpPr/>
          <p:nvPr/>
        </p:nvSpPr>
        <p:spPr>
          <a:xfrm>
            <a:off x="0" y="5036434"/>
            <a:ext cx="4319580" cy="1821566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4400" dirty="0" smtClean="0"/>
              <a:t>בדיקות משתמשים</a:t>
            </a:r>
            <a:endParaRPr lang="he-IL" sz="4400" dirty="0"/>
          </a:p>
        </p:txBody>
      </p:sp>
      <p:sp>
        <p:nvSpPr>
          <p:cNvPr id="7" name="Rectangle 6"/>
          <p:cNvSpPr/>
          <p:nvPr/>
        </p:nvSpPr>
        <p:spPr>
          <a:xfrm rot="5400000">
            <a:off x="8255840" y="2921842"/>
            <a:ext cx="5464698" cy="240762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7200" dirty="0" smtClean="0"/>
              <a:t>קורס יזמות</a:t>
            </a:r>
            <a:endParaRPr lang="he-IL" sz="7200" dirty="0"/>
          </a:p>
        </p:txBody>
      </p:sp>
      <p:sp>
        <p:nvSpPr>
          <p:cNvPr id="10" name="Rectangle 9"/>
          <p:cNvSpPr/>
          <p:nvPr/>
        </p:nvSpPr>
        <p:spPr>
          <a:xfrm>
            <a:off x="7963381" y="1393302"/>
            <a:ext cx="1821600" cy="18215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4800" dirty="0" smtClean="0">
                <a:solidFill>
                  <a:srgbClr val="00B050"/>
                </a:solidFill>
              </a:rPr>
              <a:t>1</a:t>
            </a:r>
            <a:endParaRPr lang="he-IL" sz="4800" dirty="0">
              <a:solidFill>
                <a:srgbClr val="00B05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7052581" y="3214868"/>
            <a:ext cx="1821600" cy="18215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4800" dirty="0" smtClean="0">
                <a:solidFill>
                  <a:srgbClr val="C00000"/>
                </a:solidFill>
              </a:rPr>
              <a:t>2</a:t>
            </a:r>
            <a:endParaRPr lang="he-IL" sz="4800" dirty="0">
              <a:solidFill>
                <a:srgbClr val="C00000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140577" y="5036433"/>
            <a:ext cx="1821600" cy="18215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4800" dirty="0" smtClean="0">
                <a:solidFill>
                  <a:srgbClr val="7030A0"/>
                </a:solidFill>
              </a:rPr>
              <a:t>3</a:t>
            </a:r>
            <a:endParaRPr lang="he-IL" sz="4800" dirty="0">
              <a:solidFill>
                <a:srgbClr val="7030A0"/>
              </a:solidFill>
            </a:endParaRPr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609599" y="0"/>
            <a:ext cx="11582399" cy="1417638"/>
          </a:xfrm>
        </p:spPr>
        <p:txBody>
          <a:bodyPr/>
          <a:lstStyle/>
          <a:p>
            <a:pPr algn="r"/>
            <a:r>
              <a:rPr lang="he-IL" dirty="0" smtClean="0"/>
              <a:t>פרקי הקורס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357237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2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22" presetClass="entr" presetSubtype="2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500"/>
                            </p:stCondLst>
                            <p:childTnLst>
                              <p:par>
                                <p:cTn id="2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10" grpId="0" animBg="1"/>
      <p:bldP spid="11" grpId="0" animBg="1"/>
      <p:bldP spid="1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77" t="24975" b="24225"/>
          <a:stretch/>
        </p:blipFill>
        <p:spPr>
          <a:xfrm rot="10800000">
            <a:off x="15316" y="1212112"/>
            <a:ext cx="12169596" cy="564588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 smtClean="0"/>
              <a:t>תוכנית הקורס</a:t>
            </a:r>
            <a:endParaRPr lang="he-IL" dirty="0"/>
          </a:p>
        </p:txBody>
      </p:sp>
      <p:sp>
        <p:nvSpPr>
          <p:cNvPr id="3" name="Rounded Rectangle 2"/>
          <p:cNvSpPr/>
          <p:nvPr/>
        </p:nvSpPr>
        <p:spPr>
          <a:xfrm>
            <a:off x="4093535" y="3958819"/>
            <a:ext cx="7488865" cy="873951"/>
          </a:xfrm>
          <a:prstGeom prst="roundRect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he-IL" sz="3200" dirty="0" smtClean="0"/>
              <a:t>איך יודעים שיש לך רעיון טוב?</a:t>
            </a:r>
            <a:endParaRPr lang="he-IL" sz="3200" dirty="0"/>
          </a:p>
        </p:txBody>
      </p:sp>
      <p:sp>
        <p:nvSpPr>
          <p:cNvPr id="5" name="Rounded Rectangle 4"/>
          <p:cNvSpPr/>
          <p:nvPr/>
        </p:nvSpPr>
        <p:spPr>
          <a:xfrm>
            <a:off x="517452" y="3958819"/>
            <a:ext cx="3491022" cy="873951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he-IL" dirty="0" smtClean="0"/>
              <a:t>שחר עוז</a:t>
            </a:r>
          </a:p>
          <a:p>
            <a:r>
              <a:rPr lang="he-IL" dirty="0" smtClean="0"/>
              <a:t>מעצב חווית משתמש </a:t>
            </a:r>
            <a:endParaRPr lang="he-IL" dirty="0"/>
          </a:p>
        </p:txBody>
      </p:sp>
      <p:sp>
        <p:nvSpPr>
          <p:cNvPr id="6" name="Rounded Rectangle 5"/>
          <p:cNvSpPr/>
          <p:nvPr/>
        </p:nvSpPr>
        <p:spPr>
          <a:xfrm>
            <a:off x="4093535" y="4910160"/>
            <a:ext cx="7488865" cy="873951"/>
          </a:xfrm>
          <a:prstGeom prst="roundRect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he-IL" sz="3200" dirty="0" smtClean="0"/>
              <a:t>הקמת עסק והשגת מימון</a:t>
            </a:r>
            <a:endParaRPr lang="he-IL" sz="3200" dirty="0"/>
          </a:p>
        </p:txBody>
      </p:sp>
      <p:sp>
        <p:nvSpPr>
          <p:cNvPr id="7" name="Rounded Rectangle 6"/>
          <p:cNvSpPr/>
          <p:nvPr/>
        </p:nvSpPr>
        <p:spPr>
          <a:xfrm>
            <a:off x="517452" y="4910160"/>
            <a:ext cx="3491022" cy="873951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he-IL" dirty="0" smtClean="0"/>
              <a:t>גרשום קוטלירוף</a:t>
            </a:r>
          </a:p>
          <a:p>
            <a:r>
              <a:rPr lang="en-US" dirty="0" smtClean="0"/>
              <a:t>GM</a:t>
            </a:r>
            <a:r>
              <a:rPr lang="he-IL" dirty="0" smtClean="0"/>
              <a:t> ראייה ממוחשבת</a:t>
            </a:r>
            <a:endParaRPr lang="he-IL" dirty="0"/>
          </a:p>
        </p:txBody>
      </p:sp>
      <p:sp>
        <p:nvSpPr>
          <p:cNvPr id="9" name="Rounded Rectangle 8"/>
          <p:cNvSpPr/>
          <p:nvPr/>
        </p:nvSpPr>
        <p:spPr>
          <a:xfrm>
            <a:off x="517452" y="5861501"/>
            <a:ext cx="11064948" cy="873951"/>
          </a:xfrm>
          <a:prstGeom prst="roundRect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he-IL" sz="3200" dirty="0" smtClean="0"/>
              <a:t>הצגת הרעיונות</a:t>
            </a:r>
            <a:endParaRPr lang="he-IL" sz="3200" dirty="0"/>
          </a:p>
        </p:txBody>
      </p:sp>
    </p:spTree>
    <p:extLst>
      <p:ext uri="{BB962C8B-B14F-4D97-AF65-F5344CB8AC3E}">
        <p14:creationId xmlns:p14="http://schemas.microsoft.com/office/powerpoint/2010/main" val="1677754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t="25349" r="25475" b="13142"/>
          <a:stretch/>
        </p:blipFill>
        <p:spPr>
          <a:xfrm>
            <a:off x="0" y="1212111"/>
            <a:ext cx="12170229" cy="565002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 smtClean="0"/>
              <a:t>תוכנית הקורס</a:t>
            </a:r>
            <a:endParaRPr lang="he-IL" dirty="0"/>
          </a:p>
        </p:txBody>
      </p:sp>
      <p:sp>
        <p:nvSpPr>
          <p:cNvPr id="3" name="Rounded Rectangle 2"/>
          <p:cNvSpPr/>
          <p:nvPr/>
        </p:nvSpPr>
        <p:spPr>
          <a:xfrm>
            <a:off x="4093535" y="3958819"/>
            <a:ext cx="7488865" cy="873951"/>
          </a:xfrm>
          <a:prstGeom prst="round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he-IL" sz="3200" dirty="0"/>
              <a:t>הובלת צוות פיתוח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517452" y="3958819"/>
            <a:ext cx="3491022" cy="873951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he-IL" dirty="0"/>
              <a:t>אלי אלחדד</a:t>
            </a:r>
          </a:p>
          <a:p>
            <a:r>
              <a:rPr lang="he-IL" dirty="0"/>
              <a:t>מנהל סטודיו עומק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4093535" y="4910160"/>
            <a:ext cx="7488865" cy="873951"/>
          </a:xfrm>
          <a:prstGeom prst="round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he-IL" sz="3200" dirty="0"/>
              <a:t>מרעיון לפרקטיקה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517452" y="4910160"/>
            <a:ext cx="3491022" cy="873951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he-IL" dirty="0"/>
              <a:t>ירון ינאי</a:t>
            </a:r>
          </a:p>
          <a:p>
            <a:r>
              <a:rPr lang="he-IL" dirty="0"/>
              <a:t>מנהל קריאטיב סטודיו עומק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4093535" y="5861501"/>
            <a:ext cx="7488865" cy="873951"/>
          </a:xfrm>
          <a:prstGeom prst="round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he-IL" sz="3200" dirty="0" smtClean="0"/>
              <a:t>ניהול מוצר</a:t>
            </a:r>
            <a:endParaRPr lang="he-IL" sz="3200" dirty="0"/>
          </a:p>
        </p:txBody>
      </p:sp>
      <p:sp>
        <p:nvSpPr>
          <p:cNvPr id="19" name="Rounded Rectangle 18"/>
          <p:cNvSpPr/>
          <p:nvPr/>
        </p:nvSpPr>
        <p:spPr>
          <a:xfrm>
            <a:off x="517452" y="5861501"/>
            <a:ext cx="3491022" cy="873951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he-IL" dirty="0" smtClean="0"/>
              <a:t>דורון הומיינר</a:t>
            </a:r>
          </a:p>
          <a:p>
            <a:r>
              <a:rPr lang="he-IL" dirty="0" smtClean="0"/>
              <a:t>מנהל מוצר 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52166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1442" t="16454" r="14146" b="22217"/>
          <a:stretch/>
        </p:blipFill>
        <p:spPr>
          <a:xfrm>
            <a:off x="-1" y="1205262"/>
            <a:ext cx="12170229" cy="564210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 smtClean="0"/>
              <a:t>תוכנית הקורס</a:t>
            </a:r>
            <a:endParaRPr lang="he-IL" dirty="0"/>
          </a:p>
        </p:txBody>
      </p:sp>
      <p:sp>
        <p:nvSpPr>
          <p:cNvPr id="3" name="Rounded Rectangle 2"/>
          <p:cNvSpPr/>
          <p:nvPr/>
        </p:nvSpPr>
        <p:spPr>
          <a:xfrm>
            <a:off x="4093535" y="3958819"/>
            <a:ext cx="7488865" cy="873951"/>
          </a:xfrm>
          <a:prstGeom prst="roundRect">
            <a:avLst/>
          </a:prstGeom>
          <a:solidFill>
            <a:srgbClr val="7030A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he-IL" sz="3200" dirty="0" smtClean="0"/>
              <a:t>בדיקות משתמשים</a:t>
            </a:r>
            <a:endParaRPr lang="he-IL" sz="3200" dirty="0"/>
          </a:p>
        </p:txBody>
      </p:sp>
      <p:sp>
        <p:nvSpPr>
          <p:cNvPr id="5" name="Rounded Rectangle 4"/>
          <p:cNvSpPr/>
          <p:nvPr/>
        </p:nvSpPr>
        <p:spPr>
          <a:xfrm>
            <a:off x="517452" y="3958819"/>
            <a:ext cx="3491022" cy="873951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he-IL" dirty="0" smtClean="0"/>
              <a:t>שחר עוז</a:t>
            </a:r>
          </a:p>
          <a:p>
            <a:r>
              <a:rPr lang="he-IL" dirty="0" smtClean="0"/>
              <a:t>מעצב חווית משתמש</a:t>
            </a:r>
            <a:endParaRPr lang="he-IL" dirty="0"/>
          </a:p>
        </p:txBody>
      </p:sp>
      <p:sp>
        <p:nvSpPr>
          <p:cNvPr id="6" name="Rounded Rectangle 5"/>
          <p:cNvSpPr/>
          <p:nvPr/>
        </p:nvSpPr>
        <p:spPr>
          <a:xfrm>
            <a:off x="4093535" y="4910160"/>
            <a:ext cx="7488865" cy="873951"/>
          </a:xfrm>
          <a:prstGeom prst="round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he-IL" sz="3200" dirty="0" smtClean="0"/>
              <a:t>פיתוח פרוטוטייפ</a:t>
            </a:r>
            <a:endParaRPr lang="he-IL" sz="3200" dirty="0"/>
          </a:p>
        </p:txBody>
      </p:sp>
      <p:sp>
        <p:nvSpPr>
          <p:cNvPr id="7" name="Rounded Rectangle 6"/>
          <p:cNvSpPr/>
          <p:nvPr/>
        </p:nvSpPr>
        <p:spPr>
          <a:xfrm>
            <a:off x="517452" y="4910160"/>
            <a:ext cx="3491022" cy="873951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he-IL" dirty="0" smtClean="0"/>
              <a:t>עומר גרשום</a:t>
            </a:r>
          </a:p>
          <a:p>
            <a:r>
              <a:rPr lang="he-IL" dirty="0" smtClean="0"/>
              <a:t>מפתח תוכנה סטודיו עומק</a:t>
            </a:r>
            <a:endParaRPr lang="he-IL" dirty="0"/>
          </a:p>
        </p:txBody>
      </p:sp>
      <p:sp>
        <p:nvSpPr>
          <p:cNvPr id="10" name="Rounded Rectangle 9"/>
          <p:cNvSpPr/>
          <p:nvPr/>
        </p:nvSpPr>
        <p:spPr>
          <a:xfrm>
            <a:off x="4093535" y="5847633"/>
            <a:ext cx="7488865" cy="873951"/>
          </a:xfrm>
          <a:prstGeom prst="round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he-IL" sz="3200" dirty="0" smtClean="0"/>
              <a:t>פיתוח תוכנה</a:t>
            </a:r>
            <a:endParaRPr lang="he-IL" sz="3200" dirty="0"/>
          </a:p>
        </p:txBody>
      </p:sp>
      <p:sp>
        <p:nvSpPr>
          <p:cNvPr id="11" name="Rounded Rectangle 10"/>
          <p:cNvSpPr/>
          <p:nvPr/>
        </p:nvSpPr>
        <p:spPr>
          <a:xfrm>
            <a:off x="517452" y="5847633"/>
            <a:ext cx="3491022" cy="873951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he-IL" dirty="0" smtClean="0"/>
              <a:t>דור לוי</a:t>
            </a:r>
          </a:p>
          <a:p>
            <a:r>
              <a:rPr lang="he-IL" dirty="0" smtClean="0"/>
              <a:t>מפתח תוכנה </a:t>
            </a:r>
            <a:r>
              <a:rPr lang="en-US" dirty="0" smtClean="0"/>
              <a:t>FLEX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917490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23248" r="14414" b="6663"/>
          <a:stretch/>
        </p:blipFill>
        <p:spPr>
          <a:xfrm>
            <a:off x="1" y="1215346"/>
            <a:ext cx="12184912" cy="565328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 smtClean="0"/>
              <a:t>תוכנית הקורס</a:t>
            </a:r>
            <a:endParaRPr lang="he-IL" dirty="0"/>
          </a:p>
        </p:txBody>
      </p:sp>
      <p:sp>
        <p:nvSpPr>
          <p:cNvPr id="3" name="Rounded Rectangle 2"/>
          <p:cNvSpPr/>
          <p:nvPr/>
        </p:nvSpPr>
        <p:spPr>
          <a:xfrm>
            <a:off x="4093535" y="3958819"/>
            <a:ext cx="7488865" cy="873951"/>
          </a:xfrm>
          <a:prstGeom prst="round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he-IL" sz="3200" dirty="0" smtClean="0"/>
              <a:t>מהפכת המייקרים</a:t>
            </a:r>
            <a:endParaRPr lang="he-IL" sz="3200" dirty="0"/>
          </a:p>
        </p:txBody>
      </p:sp>
      <p:sp>
        <p:nvSpPr>
          <p:cNvPr id="5" name="Rounded Rectangle 4"/>
          <p:cNvSpPr/>
          <p:nvPr/>
        </p:nvSpPr>
        <p:spPr>
          <a:xfrm>
            <a:off x="517452" y="3958819"/>
            <a:ext cx="3491022" cy="873951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he-IL" dirty="0" smtClean="0"/>
              <a:t>זיו ברססט</a:t>
            </a:r>
          </a:p>
          <a:p>
            <a:r>
              <a:rPr lang="he-IL" dirty="0" smtClean="0"/>
              <a:t>מנהל מעבדת ירושלאב</a:t>
            </a:r>
            <a:endParaRPr lang="he-IL" dirty="0"/>
          </a:p>
        </p:txBody>
      </p:sp>
      <p:sp>
        <p:nvSpPr>
          <p:cNvPr id="6" name="Rounded Rectangle 5"/>
          <p:cNvSpPr/>
          <p:nvPr/>
        </p:nvSpPr>
        <p:spPr>
          <a:xfrm>
            <a:off x="4093535" y="4910160"/>
            <a:ext cx="7488865" cy="873951"/>
          </a:xfrm>
          <a:prstGeom prst="round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he-IL" sz="3200" dirty="0" smtClean="0"/>
              <a:t>איך ממשיכים אחרי הקורס?</a:t>
            </a:r>
            <a:endParaRPr lang="he-IL" sz="3200" dirty="0"/>
          </a:p>
        </p:txBody>
      </p:sp>
      <p:sp>
        <p:nvSpPr>
          <p:cNvPr id="7" name="Rounded Rectangle 6"/>
          <p:cNvSpPr/>
          <p:nvPr/>
        </p:nvSpPr>
        <p:spPr>
          <a:xfrm>
            <a:off x="517452" y="4910160"/>
            <a:ext cx="3491022" cy="873951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he-IL" dirty="0" smtClean="0"/>
              <a:t>שחר עוז</a:t>
            </a:r>
          </a:p>
          <a:p>
            <a:r>
              <a:rPr lang="he-IL" dirty="0" smtClean="0"/>
              <a:t>מעצב חווית משתמש</a:t>
            </a:r>
            <a:endParaRPr lang="he-IL" dirty="0"/>
          </a:p>
        </p:txBody>
      </p:sp>
      <p:sp>
        <p:nvSpPr>
          <p:cNvPr id="10" name="Rounded Rectangle 9"/>
          <p:cNvSpPr/>
          <p:nvPr/>
        </p:nvSpPr>
        <p:spPr>
          <a:xfrm>
            <a:off x="517453" y="5847633"/>
            <a:ext cx="11064948" cy="873951"/>
          </a:xfrm>
          <a:prstGeom prst="round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he-IL" sz="3200" dirty="0" smtClean="0"/>
              <a:t>מפגש הצגת תוצרים באינטל </a:t>
            </a:r>
            <a:endParaRPr lang="he-IL" sz="3200" dirty="0"/>
          </a:p>
        </p:txBody>
      </p:sp>
    </p:spTree>
    <p:extLst>
      <p:ext uri="{BB962C8B-B14F-4D97-AF65-F5344CB8AC3E}">
        <p14:creationId xmlns:p14="http://schemas.microsoft.com/office/powerpoint/2010/main" val="3213628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 smtClean="0"/>
              <a:t>מבנה השיעור</a:t>
            </a:r>
            <a:endParaRPr lang="he-IL" dirty="0"/>
          </a:p>
        </p:txBody>
      </p:sp>
      <p:sp>
        <p:nvSpPr>
          <p:cNvPr id="3" name="Rectangle 2"/>
          <p:cNvSpPr/>
          <p:nvPr/>
        </p:nvSpPr>
        <p:spPr>
          <a:xfrm>
            <a:off x="6475228" y="1692995"/>
            <a:ext cx="5716772" cy="1446835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3200" dirty="0" smtClean="0"/>
              <a:t>הרצאה</a:t>
            </a:r>
            <a:endParaRPr lang="he-IL" sz="3200" dirty="0"/>
          </a:p>
        </p:txBody>
      </p:sp>
      <p:sp>
        <p:nvSpPr>
          <p:cNvPr id="4" name="Rectangle 3"/>
          <p:cNvSpPr/>
          <p:nvPr/>
        </p:nvSpPr>
        <p:spPr>
          <a:xfrm>
            <a:off x="6475228" y="3139830"/>
            <a:ext cx="5716771" cy="371817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3200" dirty="0" smtClean="0"/>
              <a:t>סדנא</a:t>
            </a:r>
            <a:endParaRPr lang="he-IL" sz="3200" dirty="0"/>
          </a:p>
        </p:txBody>
      </p:sp>
      <p:sp>
        <p:nvSpPr>
          <p:cNvPr id="6" name="Rectangle 5"/>
          <p:cNvSpPr/>
          <p:nvPr/>
        </p:nvSpPr>
        <p:spPr>
          <a:xfrm>
            <a:off x="127592" y="3139830"/>
            <a:ext cx="6198780" cy="37181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he-IL" sz="3200" dirty="0" smtClean="0"/>
              <a:t>ראיונות קבלה</a:t>
            </a:r>
          </a:p>
          <a:p>
            <a:r>
              <a:rPr lang="he-IL" sz="3200" dirty="0" smtClean="0"/>
              <a:t>הכרות</a:t>
            </a:r>
          </a:p>
          <a:p>
            <a:r>
              <a:rPr lang="he-IL" sz="3200" dirty="0" smtClean="0"/>
              <a:t>קבוצות עבודה</a:t>
            </a:r>
          </a:p>
          <a:p>
            <a:r>
              <a:rPr lang="he-IL" sz="3200" dirty="0" smtClean="0"/>
              <a:t>חלוקת תפקידים</a:t>
            </a:r>
          </a:p>
          <a:p>
            <a:r>
              <a:rPr lang="he-IL" sz="3200" dirty="0" smtClean="0"/>
              <a:t>שיחות אישיות</a:t>
            </a:r>
          </a:p>
          <a:p>
            <a:r>
              <a:rPr lang="he-IL" sz="3200" dirty="0" smtClean="0"/>
              <a:t>משוב לרעיונות ומענה לשאלות</a:t>
            </a:r>
            <a:endParaRPr lang="he-IL" sz="3200" dirty="0"/>
          </a:p>
        </p:txBody>
      </p:sp>
    </p:spTree>
    <p:extLst>
      <p:ext uri="{BB962C8B-B14F-4D97-AF65-F5344CB8AC3E}">
        <p14:creationId xmlns:p14="http://schemas.microsoft.com/office/powerpoint/2010/main" val="1921321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8410458" y="2638490"/>
            <a:ext cx="3781542" cy="14468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3200" dirty="0" smtClean="0"/>
              <a:t>קורס יזמות</a:t>
            </a:r>
            <a:endParaRPr lang="he-IL" sz="3200" dirty="0"/>
          </a:p>
        </p:txBody>
      </p:sp>
      <p:sp>
        <p:nvSpPr>
          <p:cNvPr id="5" name="Rectangle 4"/>
          <p:cNvSpPr/>
          <p:nvPr/>
        </p:nvSpPr>
        <p:spPr>
          <a:xfrm>
            <a:off x="1446836" y="1915073"/>
            <a:ext cx="4423455" cy="1446835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3200" dirty="0" smtClean="0"/>
              <a:t>תכנות</a:t>
            </a:r>
            <a:endParaRPr lang="he-IL" sz="3200" dirty="0"/>
          </a:p>
        </p:txBody>
      </p:sp>
      <p:sp>
        <p:nvSpPr>
          <p:cNvPr id="6" name="Rectangle 5"/>
          <p:cNvSpPr/>
          <p:nvPr/>
        </p:nvSpPr>
        <p:spPr>
          <a:xfrm>
            <a:off x="1446835" y="3501337"/>
            <a:ext cx="4423455" cy="1446835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3200" dirty="0" smtClean="0"/>
              <a:t>אלקטרוניקה</a:t>
            </a:r>
            <a:endParaRPr lang="he-IL" sz="3200" dirty="0"/>
          </a:p>
        </p:txBody>
      </p:sp>
      <p:sp>
        <p:nvSpPr>
          <p:cNvPr id="7" name="Rectangle 6"/>
          <p:cNvSpPr/>
          <p:nvPr/>
        </p:nvSpPr>
        <p:spPr>
          <a:xfrm>
            <a:off x="1446835" y="5087601"/>
            <a:ext cx="4423455" cy="144683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3200" dirty="0" smtClean="0"/>
              <a:t>עיצוב גרפי</a:t>
            </a:r>
            <a:endParaRPr lang="he-IL" sz="3200" dirty="0"/>
          </a:p>
        </p:txBody>
      </p:sp>
      <p:sp>
        <p:nvSpPr>
          <p:cNvPr id="8" name="Rectangle 7"/>
          <p:cNvSpPr/>
          <p:nvPr/>
        </p:nvSpPr>
        <p:spPr>
          <a:xfrm>
            <a:off x="1446836" y="333301"/>
            <a:ext cx="4423455" cy="144683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3200" dirty="0" smtClean="0"/>
              <a:t>ניהול עסקי ושיווק</a:t>
            </a:r>
            <a:endParaRPr lang="he-IL" sz="3200" dirty="0"/>
          </a:p>
        </p:txBody>
      </p:sp>
      <p:cxnSp>
        <p:nvCxnSpPr>
          <p:cNvPr id="10" name="Elbow Connector 9"/>
          <p:cNvCxnSpPr>
            <a:stCxn id="4" idx="1"/>
            <a:endCxn id="8" idx="3"/>
          </p:cNvCxnSpPr>
          <p:nvPr/>
        </p:nvCxnSpPr>
        <p:spPr>
          <a:xfrm rot="10800000">
            <a:off x="5870292" y="1056720"/>
            <a:ext cx="2540167" cy="2305189"/>
          </a:xfrm>
          <a:prstGeom prst="bentConnector3">
            <a:avLst/>
          </a:prstGeom>
          <a:ln w="44450">
            <a:solidFill>
              <a:srgbClr val="00B05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1"/>
          <p:cNvCxnSpPr>
            <a:stCxn id="4" idx="1"/>
            <a:endCxn id="5" idx="3"/>
          </p:cNvCxnSpPr>
          <p:nvPr/>
        </p:nvCxnSpPr>
        <p:spPr>
          <a:xfrm rot="10800000">
            <a:off x="5870292" y="2638492"/>
            <a:ext cx="2540167" cy="723417"/>
          </a:xfrm>
          <a:prstGeom prst="bentConnector3">
            <a:avLst/>
          </a:prstGeom>
          <a:ln w="44450">
            <a:solidFill>
              <a:schemeClr val="accent2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/>
          <p:cNvCxnSpPr>
            <a:stCxn id="4" idx="1"/>
            <a:endCxn id="6" idx="3"/>
          </p:cNvCxnSpPr>
          <p:nvPr/>
        </p:nvCxnSpPr>
        <p:spPr>
          <a:xfrm rot="10800000" flipV="1">
            <a:off x="5870290" y="3361907"/>
            <a:ext cx="2540168" cy="862847"/>
          </a:xfrm>
          <a:prstGeom prst="bentConnector3">
            <a:avLst/>
          </a:prstGeom>
          <a:ln w="44450">
            <a:solidFill>
              <a:srgbClr val="FFC00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Elbow Connector 15"/>
          <p:cNvCxnSpPr>
            <a:stCxn id="4" idx="1"/>
            <a:endCxn id="7" idx="3"/>
          </p:cNvCxnSpPr>
          <p:nvPr/>
        </p:nvCxnSpPr>
        <p:spPr>
          <a:xfrm rot="10800000" flipV="1">
            <a:off x="5870290" y="3361907"/>
            <a:ext cx="2540168" cy="2449111"/>
          </a:xfrm>
          <a:prstGeom prst="bentConnector3">
            <a:avLst>
              <a:gd name="adj1" fmla="val 50000"/>
            </a:avLst>
          </a:prstGeom>
          <a:ln w="44450">
            <a:solidFill>
              <a:srgbClr val="7030A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>
            <a:stCxn id="4" idx="1"/>
          </p:cNvCxnSpPr>
          <p:nvPr/>
        </p:nvCxnSpPr>
        <p:spPr>
          <a:xfrm flipH="1" flipV="1">
            <a:off x="7153154" y="3361906"/>
            <a:ext cx="1257304" cy="2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itle 28"/>
          <p:cNvSpPr>
            <a:spLocks noGrp="1"/>
          </p:cNvSpPr>
          <p:nvPr>
            <p:ph type="title"/>
          </p:nvPr>
        </p:nvSpPr>
        <p:spPr>
          <a:xfrm>
            <a:off x="609600" y="0"/>
            <a:ext cx="11582400" cy="1417638"/>
          </a:xfrm>
        </p:spPr>
        <p:txBody>
          <a:bodyPr/>
          <a:lstStyle/>
          <a:p>
            <a:pPr algn="r"/>
            <a:r>
              <a:rPr lang="he-IL" dirty="0" smtClean="0"/>
              <a:t>כיווני המשך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218052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"/>
                            </p:stCondLst>
                            <p:childTnLst>
                              <p:par>
                                <p:cTn id="2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 smtClean="0"/>
              <a:t>אכפתיות כמנוע להצלחה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e-IL" dirty="0" smtClean="0"/>
              <a:t>עבודה בצוות</a:t>
            </a:r>
          </a:p>
          <a:p>
            <a:r>
              <a:rPr lang="he-IL" dirty="0" smtClean="0"/>
              <a:t>זיהוי צורך (=שוק)</a:t>
            </a:r>
          </a:p>
          <a:p>
            <a:r>
              <a:rPr lang="he-IL" dirty="0" smtClean="0"/>
              <a:t>הבנת משתמשים</a:t>
            </a:r>
          </a:p>
          <a:p>
            <a:r>
              <a:rPr lang="he-IL" dirty="0" smtClean="0"/>
              <a:t>לגרום לאדם אחר להרגיש טוב עם עצמו</a:t>
            </a:r>
          </a:p>
          <a:p>
            <a:r>
              <a:rPr lang="he-IL" dirty="0" smtClean="0"/>
              <a:t>בדיקות וקבלת משוב</a:t>
            </a:r>
          </a:p>
          <a:p>
            <a:r>
              <a:rPr lang="he-IL" dirty="0" smtClean="0"/>
              <a:t>קשר ארוך עם המשתמשים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277813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heme/theme1.xml><?xml version="1.0" encoding="utf-8"?>
<a:theme xmlns:a="http://schemas.openxmlformats.org/drawingml/2006/main" name="שחור_צהוב_תכלת_עברית_אנגלית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התלהבות">
      <a:majorFont>
        <a:latin typeface="Century Gothic"/>
        <a:ea typeface=""/>
        <a:cs typeface=""/>
        <a:font script="Jpan" typeface="HGｺﾞｼｯｸM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1473</TotalTime>
  <Words>241</Words>
  <Application>Microsoft Office PowerPoint</Application>
  <PresentationFormat>Widescreen</PresentationFormat>
  <Paragraphs>79</Paragraphs>
  <Slides>10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Century Gothic</vt:lpstr>
      <vt:lpstr>Gisha</vt:lpstr>
      <vt:lpstr>Tahoma</vt:lpstr>
      <vt:lpstr>שחור_צהוב_תכלת_עברית_אנגלית</vt:lpstr>
      <vt:lpstr>קורס + סדנא מבוא ליזמות</vt:lpstr>
      <vt:lpstr>פרקי הקורס</vt:lpstr>
      <vt:lpstr>תוכנית הקורס</vt:lpstr>
      <vt:lpstr>תוכנית הקורס</vt:lpstr>
      <vt:lpstr>תוכנית הקורס</vt:lpstr>
      <vt:lpstr>תוכנית הקורס</vt:lpstr>
      <vt:lpstr>מבנה השיעור</vt:lpstr>
      <vt:lpstr>כיווני המשך</vt:lpstr>
      <vt:lpstr>אכפתיות כמנוע להצלחה</vt:lpstr>
      <vt:lpstr>תודה שבאתם. נתראה במחזור הבא</vt:lpstr>
    </vt:vector>
  </TitlesOfParts>
  <Company>Intel Corporation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Oz, Shachar</dc:creator>
  <cp:lastModifiedBy>Oz, Shachar</cp:lastModifiedBy>
  <cp:revision>125</cp:revision>
  <dcterms:created xsi:type="dcterms:W3CDTF">2015-08-31T12:44:06Z</dcterms:created>
  <dcterms:modified xsi:type="dcterms:W3CDTF">2015-11-12T16:22:55Z</dcterms:modified>
</cp:coreProperties>
</file>

<file path=docProps/thumbnail.jpeg>
</file>